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76" r:id="rId5"/>
    <p:sldId id="268" r:id="rId6"/>
    <p:sldId id="271" r:id="rId7"/>
    <p:sldId id="270" r:id="rId8"/>
    <p:sldId id="269" r:id="rId9"/>
    <p:sldId id="260" r:id="rId10"/>
    <p:sldId id="277" r:id="rId11"/>
    <p:sldId id="281" r:id="rId12"/>
    <p:sldId id="282" r:id="rId13"/>
    <p:sldId id="278" r:id="rId14"/>
    <p:sldId id="279" r:id="rId15"/>
    <p:sldId id="261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B8D6-DED1-4014-BE37-45BB45566819}" type="datetimeFigureOut">
              <a:rPr lang="en-US" smtClean="0"/>
              <a:t>12/20/2016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373B-DEFC-4E41-B6C6-123AD431A01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6" t="6768" r="29725" b="85643"/>
          <a:stretch/>
        </p:blipFill>
        <p:spPr>
          <a:xfrm>
            <a:off x="7928317" y="154745"/>
            <a:ext cx="4107766" cy="5205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9" t="16249" r="36754" b="73086"/>
          <a:stretch/>
        </p:blipFill>
        <p:spPr>
          <a:xfrm>
            <a:off x="180535" y="154745"/>
            <a:ext cx="2126567" cy="5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00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B8D6-DED1-4014-BE37-45BB45566819}" type="datetimeFigureOut">
              <a:rPr lang="en-US" smtClean="0"/>
              <a:t>12/20/2016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373B-DEFC-4E41-B6C6-123AD431A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70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B8D6-DED1-4014-BE37-45BB45566819}" type="datetimeFigureOut">
              <a:rPr lang="en-US" smtClean="0"/>
              <a:t>12/20/2016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373B-DEFC-4E41-B6C6-123AD431A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07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7774"/>
            <a:ext cx="10515600" cy="956982"/>
          </a:xfrm>
        </p:spPr>
        <p:txBody>
          <a:bodyPr/>
          <a:lstStyle>
            <a:lvl1pPr>
              <a:defRPr b="1" baseline="0"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B8D6-DED1-4014-BE37-45BB45566819}" type="datetimeFigureOut">
              <a:rPr lang="en-US" smtClean="0"/>
              <a:t>12/20/2016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373B-DEFC-4E41-B6C6-123AD431A01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6" t="6768" r="29725" b="85643"/>
          <a:stretch/>
        </p:blipFill>
        <p:spPr>
          <a:xfrm>
            <a:off x="7928317" y="154745"/>
            <a:ext cx="4107766" cy="5205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9" t="16249" r="36754" b="73086"/>
          <a:stretch/>
        </p:blipFill>
        <p:spPr>
          <a:xfrm>
            <a:off x="180535" y="154745"/>
            <a:ext cx="2126567" cy="5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25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B8D6-DED1-4014-BE37-45BB45566819}" type="datetimeFigureOut">
              <a:rPr lang="en-US" smtClean="0"/>
              <a:t>12/20/2016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373B-DEFC-4E41-B6C6-123AD431A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39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B8D6-DED1-4014-BE37-45BB45566819}" type="datetimeFigureOut">
              <a:rPr lang="en-US" smtClean="0"/>
              <a:t>12/20/2016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373B-DEFC-4E41-B6C6-123AD431A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8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B8D6-DED1-4014-BE37-45BB45566819}" type="datetimeFigureOut">
              <a:rPr lang="en-US" smtClean="0"/>
              <a:t>12/20/2016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373B-DEFC-4E41-B6C6-123AD431A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4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B8D6-DED1-4014-BE37-45BB45566819}" type="datetimeFigureOut">
              <a:rPr lang="en-US" smtClean="0"/>
              <a:t>12/20/2016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373B-DEFC-4E41-B6C6-123AD431A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7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B8D6-DED1-4014-BE37-45BB45566819}" type="datetimeFigureOut">
              <a:rPr lang="en-US" smtClean="0"/>
              <a:t>12/20/2016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373B-DEFC-4E41-B6C6-123AD431A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57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B8D6-DED1-4014-BE37-45BB45566819}" type="datetimeFigureOut">
              <a:rPr lang="en-US" smtClean="0"/>
              <a:t>12/20/2016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373B-DEFC-4E41-B6C6-123AD431A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07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B8D6-DED1-4014-BE37-45BB45566819}" type="datetimeFigureOut">
              <a:rPr lang="en-US" smtClean="0"/>
              <a:t>12/20/2016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373B-DEFC-4E41-B6C6-123AD431A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6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DB8D6-DED1-4014-BE37-45BB45566819}" type="datetimeFigureOut">
              <a:rPr lang="en-US" smtClean="0"/>
              <a:t>12/20/2016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9373B-DEFC-4E41-B6C6-123AD431A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6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2988" y="2057400"/>
            <a:ext cx="10172700" cy="158591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57400"/>
            <a:ext cx="9144000" cy="1585913"/>
          </a:xfrm>
        </p:spPr>
        <p:txBody>
          <a:bodyPr anchor="ctr"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SMART 3D PEN</a:t>
            </a:r>
            <a:endParaRPr lang="en-US" sz="49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86202"/>
            <a:ext cx="9144000" cy="2600324"/>
          </a:xfrm>
        </p:spPr>
        <p:txBody>
          <a:bodyPr>
            <a:normAutofit fontScale="92500"/>
          </a:bodyPr>
          <a:lstStyle/>
          <a:p>
            <a:r>
              <a:rPr lang="en-US" sz="4000" dirty="0" smtClean="0"/>
              <a:t>Team Name :Matrix</a:t>
            </a:r>
          </a:p>
          <a:p>
            <a:r>
              <a:rPr lang="en-US" sz="4000" dirty="0" smtClean="0"/>
              <a:t>College Name : Delhi Technological University </a:t>
            </a:r>
          </a:p>
          <a:p>
            <a:endParaRPr lang="en-US" dirty="0" smtClean="0"/>
          </a:p>
          <a:p>
            <a:r>
              <a:rPr lang="en-US" dirty="0" smtClean="0"/>
              <a:t>Participant Name 1 :  </a:t>
            </a:r>
            <a:r>
              <a:rPr lang="en-US" dirty="0" err="1" smtClean="0"/>
              <a:t>Vipul</a:t>
            </a:r>
            <a:r>
              <a:rPr lang="en-US" dirty="0" smtClean="0"/>
              <a:t> Saini</a:t>
            </a:r>
          </a:p>
          <a:p>
            <a:r>
              <a:rPr lang="en-US" dirty="0" smtClean="0"/>
              <a:t>Participant Name 2 :  </a:t>
            </a:r>
            <a:r>
              <a:rPr lang="en-US" dirty="0" err="1" smtClean="0"/>
              <a:t>Vivek</a:t>
            </a:r>
            <a:r>
              <a:rPr lang="en-US" dirty="0" smtClean="0"/>
              <a:t> Singh </a:t>
            </a:r>
            <a:r>
              <a:rPr lang="en-US" dirty="0" err="1" smtClean="0"/>
              <a:t>Bhadauria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4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841" y="919230"/>
            <a:ext cx="10515600" cy="95698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Viability </a:t>
            </a:r>
            <a:r>
              <a:rPr lang="en-US" dirty="0" smtClean="0"/>
              <a:t>of the idea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19073" y="2271788"/>
            <a:ext cx="11696701" cy="33237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 dirty="0" smtClean="0">
                <a:latin typeface="+mn-lt"/>
              </a:rPr>
              <a:t>Freedom of placement of IMU sensor.</a:t>
            </a:r>
          </a:p>
          <a:p>
            <a:endParaRPr lang="en-US" sz="2800" b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397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2557818" y="1143001"/>
            <a:ext cx="685800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5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nd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2721591" y="1143001"/>
            <a:ext cx="685800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0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841" y="919230"/>
            <a:ext cx="10515600" cy="95698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Viability </a:t>
            </a:r>
            <a:r>
              <a:rPr lang="en-US" dirty="0" smtClean="0"/>
              <a:t>of the idea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19073" y="2271788"/>
            <a:ext cx="11696701" cy="33237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 dirty="0" smtClean="0">
                <a:latin typeface="+mn-lt"/>
              </a:rPr>
              <a:t>Smart rendering is possible with the help of different sensors in the pen.</a:t>
            </a:r>
            <a:endParaRPr lang="en-US" sz="2800" b="0" dirty="0" smtClean="0">
              <a:latin typeface="+mn-lt"/>
            </a:endParaRPr>
          </a:p>
          <a:p>
            <a:endParaRPr lang="en-US" sz="2800" b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317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841" y="919230"/>
            <a:ext cx="10515600" cy="95698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Viability </a:t>
            </a:r>
            <a:r>
              <a:rPr lang="en-US" dirty="0" smtClean="0"/>
              <a:t>of the idea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23841" y="3158895"/>
            <a:ext cx="6331852" cy="369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 dirty="0" smtClean="0">
                <a:latin typeface="+mn-lt"/>
              </a:rPr>
              <a:t>Integration of components.</a:t>
            </a:r>
          </a:p>
          <a:p>
            <a:endParaRPr lang="en-US" sz="2800" b="0" dirty="0">
              <a:latin typeface="+mn-lt"/>
            </a:endParaRPr>
          </a:p>
          <a:p>
            <a:r>
              <a:rPr lang="en-US" sz="2800" b="0" dirty="0" smtClean="0">
                <a:latin typeface="+mn-lt"/>
              </a:rPr>
              <a:t>We have a great example which shows that such level of integration of component is achievable.</a:t>
            </a:r>
          </a:p>
          <a:p>
            <a:endParaRPr lang="en-US" sz="2800" b="0" dirty="0">
              <a:latin typeface="+mn-lt"/>
            </a:endParaRPr>
          </a:p>
          <a:p>
            <a:r>
              <a:rPr lang="en-US" sz="2800" b="0" dirty="0" smtClean="0">
                <a:latin typeface="+mn-lt"/>
              </a:rPr>
              <a:t>Apple’s </a:t>
            </a:r>
            <a:r>
              <a:rPr lang="en-US" sz="2800" b="0" dirty="0" err="1" smtClean="0">
                <a:latin typeface="+mn-lt"/>
              </a:rPr>
              <a:t>AirPods</a:t>
            </a:r>
            <a:r>
              <a:rPr lang="en-US" sz="2800" b="0" dirty="0" smtClean="0">
                <a:latin typeface="+mn-lt"/>
              </a:rPr>
              <a:t> have battery life of 5hrs per charge and has similar component integration level as required in our idea.</a:t>
            </a:r>
          </a:p>
          <a:p>
            <a:endParaRPr lang="en-US" sz="2800" b="0" dirty="0">
              <a:latin typeface="+mn-lt"/>
            </a:endParaRPr>
          </a:p>
          <a:p>
            <a:endParaRPr lang="en-US" sz="2800" b="0" dirty="0" smtClean="0">
              <a:latin typeface="+mn-lt"/>
            </a:endParaRPr>
          </a:p>
          <a:p>
            <a:endParaRPr lang="en-US" sz="2800" b="0" dirty="0" smtClean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789" y="2448652"/>
            <a:ext cx="5119211" cy="4034036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627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841" y="919230"/>
            <a:ext cx="10515600" cy="95698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Challenges  &amp; Constraints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19073" y="2271788"/>
            <a:ext cx="11696701" cy="45862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dirty="0" smtClean="0">
                <a:latin typeface="+mn-lt"/>
              </a:rPr>
              <a:t>Po</a:t>
            </a:r>
            <a:r>
              <a:rPr lang="en-US" sz="2800" b="0" dirty="0" smtClean="0">
                <a:latin typeface="+mn-lt"/>
              </a:rPr>
              <a:t>sitional </a:t>
            </a:r>
            <a:r>
              <a:rPr lang="en-US" sz="2800" b="0" dirty="0" smtClean="0">
                <a:latin typeface="+mn-lt"/>
              </a:rPr>
              <a:t>drift that the IMU sensor </a:t>
            </a:r>
            <a:r>
              <a:rPr lang="en-US" sz="2800" b="0" dirty="0" smtClean="0">
                <a:latin typeface="+mn-lt"/>
              </a:rPr>
              <a:t>produces</a:t>
            </a:r>
            <a:r>
              <a:rPr lang="en-US" sz="2800" b="0" dirty="0">
                <a:latin typeface="+mn-lt"/>
              </a:rPr>
              <a:t>.</a:t>
            </a:r>
            <a:r>
              <a:rPr lang="en-US" sz="2800" b="0" dirty="0" smtClean="0">
                <a:latin typeface="+mn-lt"/>
              </a:rPr>
              <a:t>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dirty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dirty="0" smtClean="0">
                <a:latin typeface="+mn-lt"/>
              </a:rPr>
              <a:t>Acceptable form factor.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543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2988" y="2057400"/>
            <a:ext cx="10172700" cy="158591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57400"/>
            <a:ext cx="9144000" cy="1585913"/>
          </a:xfrm>
        </p:spPr>
        <p:txBody>
          <a:bodyPr anchor="ctr"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THANK YOU</a:t>
            </a:r>
            <a:endParaRPr lang="en-US" sz="4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80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841" y="919230"/>
            <a:ext cx="10515600" cy="95698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>
                <a:ln>
                  <a:solidFill>
                    <a:schemeClr val="tx1"/>
                  </a:solidFill>
                </a:ln>
              </a:rPr>
              <a:t>Brief Description of the Proposed Idea</a:t>
            </a:r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9074" y="2271788"/>
            <a:ext cx="9320712" cy="4019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 dirty="0" smtClean="0">
                <a:latin typeface="+mn-lt"/>
              </a:rPr>
              <a:t>Category of Idea :  Hardware</a:t>
            </a:r>
          </a:p>
          <a:p>
            <a:endParaRPr lang="en-US" sz="2800" b="0" dirty="0" smtClean="0">
              <a:latin typeface="+mn-lt"/>
            </a:endParaRPr>
          </a:p>
          <a:p>
            <a:endParaRPr lang="en-US" sz="2800" b="0" dirty="0" smtClean="0">
              <a:latin typeface="+mn-lt"/>
            </a:endParaRPr>
          </a:p>
          <a:p>
            <a:r>
              <a:rPr lang="en-US" sz="2800" b="0" dirty="0" smtClean="0">
                <a:latin typeface="+mn-lt"/>
              </a:rPr>
              <a:t>A stylus pen that is able to recognize the spatial movement of its tip and transfer the content into the users smartphone.</a:t>
            </a:r>
          </a:p>
          <a:p>
            <a:endParaRPr lang="en-US" sz="2800" b="0" dirty="0">
              <a:latin typeface="+mn-lt"/>
            </a:endParaRPr>
          </a:p>
          <a:p>
            <a:endParaRPr lang="en-US" sz="2800" b="0" dirty="0" smtClean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dirty="0" smtClean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876264"/>
            <a:ext cx="2743200" cy="341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0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841" y="919230"/>
            <a:ext cx="10515600" cy="95698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>
                <a:ln>
                  <a:solidFill>
                    <a:schemeClr val="tx1"/>
                  </a:solidFill>
                </a:ln>
              </a:rPr>
              <a:t>Brief Description of the Proposed Idea</a:t>
            </a:r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271788"/>
            <a:ext cx="12191999" cy="4586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0" dirty="0" smtClean="0">
              <a:latin typeface="+mn-lt"/>
            </a:endParaRPr>
          </a:p>
          <a:p>
            <a:endParaRPr lang="en-US" sz="2800" b="0" dirty="0" smtClean="0">
              <a:latin typeface="+mn-lt"/>
            </a:endParaRPr>
          </a:p>
          <a:p>
            <a:r>
              <a:rPr lang="en-US" sz="2800" b="0" dirty="0" smtClean="0">
                <a:latin typeface="+mn-lt"/>
              </a:rPr>
              <a:t>Features:</a:t>
            </a:r>
          </a:p>
          <a:p>
            <a:endParaRPr lang="en-US" sz="2800" b="0" dirty="0" smtClean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dirty="0" smtClean="0">
                <a:latin typeface="+mn-lt"/>
              </a:rPr>
              <a:t>Enable users to write in their own handwriting and draw any kind of shape on any surface fast and naturally.</a:t>
            </a:r>
          </a:p>
          <a:p>
            <a:endParaRPr lang="en-US" sz="2800" b="0" dirty="0" smtClean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dirty="0" smtClean="0">
                <a:latin typeface="+mn-lt"/>
              </a:rPr>
              <a:t>Enable designers and engineers to capture 3d shapes and store their dimensions easily</a:t>
            </a:r>
            <a:r>
              <a:rPr lang="en-US" sz="2800" b="0" dirty="0" smtClean="0">
                <a:latin typeface="+mn-lt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dirty="0">
              <a:latin typeface="+mn-lt"/>
            </a:endParaRPr>
          </a:p>
          <a:p>
            <a:endParaRPr lang="en-US" sz="2800" b="0" dirty="0" smtClean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dirty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dirty="0" smtClean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dirty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dirty="0" smtClean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583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841" y="919229"/>
            <a:ext cx="11691933" cy="1181033"/>
          </a:xfrm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Market / Consumer Trends &amp; Gaps which this idea targets to fulfill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19073" y="2271788"/>
            <a:ext cx="11696701" cy="34466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dirty="0" smtClean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dirty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dirty="0" smtClean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dirty="0" smtClean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dirty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dirty="0" smtClean="0">
                <a:latin typeface="+mn-lt"/>
              </a:rPr>
              <a:t>Change the conventional way of making notes.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dirty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dirty="0">
                <a:latin typeface="+mn-lt"/>
              </a:rPr>
              <a:t>C</a:t>
            </a:r>
            <a:r>
              <a:rPr lang="en-US" sz="2800" b="0" dirty="0" smtClean="0">
                <a:latin typeface="+mn-lt"/>
              </a:rPr>
              <a:t>ollaborative working techniques.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dirty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dirty="0" smtClean="0">
                <a:latin typeface="+mn-lt"/>
              </a:rPr>
              <a:t>The idea of having paperless society. </a:t>
            </a:r>
          </a:p>
          <a:p>
            <a:endParaRPr lang="en-US" sz="2800" b="0" dirty="0" smtClean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dirty="0" smtClean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dirty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dirty="0" smtClean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dirty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89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841" y="919230"/>
            <a:ext cx="10515600" cy="95698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Executional Details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19073" y="2271789"/>
            <a:ext cx="11696701" cy="45862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arenR"/>
            </a:pPr>
            <a:r>
              <a:rPr lang="en-US" sz="2800" b="0" dirty="0" smtClean="0">
                <a:latin typeface="+mn-lt"/>
              </a:rPr>
              <a:t>System consists of a inertial measurement unit(IMU) i.e. </a:t>
            </a:r>
            <a:r>
              <a:rPr lang="en-US" sz="2800" dirty="0" smtClean="0">
                <a:latin typeface="+mn-lt"/>
              </a:rPr>
              <a:t>MPU-9250</a:t>
            </a:r>
            <a:r>
              <a:rPr lang="en-US" sz="2800" b="0" dirty="0" smtClean="0">
                <a:latin typeface="+mn-lt"/>
              </a:rPr>
              <a:t>, delivered in a 3x3x1mm OFN package, which is the world’s smallest micro-electro-mechanical-system(MEMS) 9-axis Motion Tracking device from </a:t>
            </a:r>
            <a:r>
              <a:rPr lang="en-US" sz="2800" b="0" dirty="0" err="1" smtClean="0">
                <a:latin typeface="+mn-lt"/>
              </a:rPr>
              <a:t>InvenSense</a:t>
            </a:r>
            <a:r>
              <a:rPr lang="en-US" sz="2800" b="0" dirty="0" smtClean="0">
                <a:latin typeface="+mn-lt"/>
              </a:rPr>
              <a:t> Technology.</a:t>
            </a:r>
          </a:p>
          <a:p>
            <a:pPr marL="514350" indent="-514350">
              <a:buFont typeface="+mj-lt"/>
              <a:buAutoNum type="arabicParenR"/>
            </a:pPr>
            <a:endParaRPr lang="en-US" sz="2800" b="0" dirty="0" smtClean="0">
              <a:latin typeface="+mn-lt"/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sz="2800" b="0" dirty="0" smtClean="0">
                <a:latin typeface="+mn-lt"/>
              </a:rPr>
              <a:t>Raw sensor data from accelerometer, gyroscope and magnetometer inside MPU-9250 is extracted by any </a:t>
            </a:r>
            <a:r>
              <a:rPr lang="en-US" sz="2800" dirty="0" smtClean="0">
                <a:latin typeface="+mn-lt"/>
              </a:rPr>
              <a:t>ARM cortex M-4 </a:t>
            </a:r>
            <a:r>
              <a:rPr lang="en-US" sz="2800" b="0" dirty="0" smtClean="0">
                <a:latin typeface="+mn-lt"/>
              </a:rPr>
              <a:t>microcontroller using I2C bus.</a:t>
            </a:r>
          </a:p>
          <a:p>
            <a:pPr marL="514350" indent="-514350">
              <a:buFont typeface="+mj-lt"/>
              <a:buAutoNum type="arabicParenR"/>
            </a:pPr>
            <a:endParaRPr lang="en-US" sz="2800" b="0" dirty="0" smtClean="0">
              <a:latin typeface="+mn-lt"/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sz="2800" b="0" dirty="0" smtClean="0">
                <a:latin typeface="+mn-lt"/>
              </a:rPr>
              <a:t>Now this raw data is converted to useful information(</a:t>
            </a:r>
            <a:r>
              <a:rPr lang="en-US" sz="2800" dirty="0" smtClean="0">
                <a:latin typeface="+mn-lt"/>
              </a:rPr>
              <a:t>roll, pitch, yaw and position</a:t>
            </a:r>
            <a:r>
              <a:rPr lang="en-US" sz="2800" b="0" dirty="0" smtClean="0">
                <a:latin typeface="+mn-lt"/>
              </a:rPr>
              <a:t>) using our special algorithm.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dirty="0" smtClean="0">
              <a:latin typeface="+mn-lt"/>
            </a:endParaRPr>
          </a:p>
          <a:p>
            <a:r>
              <a:rPr lang="en-US" sz="2800" b="0" dirty="0" smtClean="0">
                <a:latin typeface="+mn-lt"/>
              </a:rPr>
              <a:t> </a:t>
            </a:r>
            <a:endParaRPr lang="en-US" sz="2800" b="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9073" y="6286499"/>
            <a:ext cx="9410702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86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841" y="919230"/>
            <a:ext cx="10515600" cy="95698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Executional Details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23841" y="1876212"/>
            <a:ext cx="11696701" cy="49817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arenR"/>
            </a:pPr>
            <a:r>
              <a:rPr lang="en-US" sz="2800" b="0" dirty="0" smtClean="0">
                <a:latin typeface="+mn-lt"/>
              </a:rPr>
              <a:t>The </a:t>
            </a:r>
            <a:r>
              <a:rPr lang="en-US" sz="2800" b="0" dirty="0" smtClean="0">
                <a:latin typeface="+mn-lt"/>
              </a:rPr>
              <a:t>correct moment to </a:t>
            </a:r>
            <a:r>
              <a:rPr lang="en-US" sz="2800" dirty="0" smtClean="0">
                <a:latin typeface="+mn-lt"/>
              </a:rPr>
              <a:t>store and render </a:t>
            </a:r>
            <a:r>
              <a:rPr lang="en-US" sz="2800" b="0" dirty="0" smtClean="0">
                <a:latin typeface="+mn-lt"/>
              </a:rPr>
              <a:t>these values would be determined </a:t>
            </a:r>
            <a:r>
              <a:rPr lang="en-US" sz="2800" b="0" dirty="0">
                <a:latin typeface="+mn-lt"/>
              </a:rPr>
              <a:t> </a:t>
            </a:r>
            <a:r>
              <a:rPr lang="en-US" sz="2800" b="0" dirty="0" smtClean="0">
                <a:latin typeface="+mn-lt"/>
              </a:rPr>
              <a:t>  </a:t>
            </a:r>
            <a:r>
              <a:rPr lang="en-US" sz="2800" b="0" dirty="0" smtClean="0">
                <a:latin typeface="+mn-lt"/>
              </a:rPr>
              <a:t>by </a:t>
            </a:r>
            <a:r>
              <a:rPr lang="en-US" sz="2800" b="0" dirty="0" smtClean="0">
                <a:latin typeface="+mn-lt"/>
              </a:rPr>
              <a:t>the accelerometer readings and pressure reading from the tactile </a:t>
            </a:r>
            <a:r>
              <a:rPr lang="en-US" sz="2800" b="0" dirty="0" smtClean="0">
                <a:latin typeface="+mn-lt"/>
              </a:rPr>
              <a:t>pressure </a:t>
            </a:r>
            <a:r>
              <a:rPr lang="en-US" sz="2800" b="0" dirty="0" smtClean="0">
                <a:latin typeface="+mn-lt"/>
              </a:rPr>
              <a:t>sensor integrated inside the tip and on the gripping area.</a:t>
            </a:r>
          </a:p>
          <a:p>
            <a:pPr marL="514350" indent="-514350">
              <a:buFont typeface="+mj-lt"/>
              <a:buAutoNum type="arabicParenR"/>
            </a:pPr>
            <a:endParaRPr lang="en-US" sz="2800" b="0" dirty="0" smtClean="0">
              <a:latin typeface="+mn-lt"/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sz="2800" b="0" dirty="0" smtClean="0">
                <a:latin typeface="+mn-lt"/>
              </a:rPr>
              <a:t>The </a:t>
            </a:r>
            <a:r>
              <a:rPr lang="en-US" sz="2800" b="0" dirty="0" smtClean="0">
                <a:latin typeface="+mn-lt"/>
              </a:rPr>
              <a:t>locus of the required positional values gives nothing but the text/figures that the user has written/drawn.</a:t>
            </a:r>
          </a:p>
          <a:p>
            <a:pPr marL="514350" indent="-514350">
              <a:buFont typeface="+mj-lt"/>
              <a:buAutoNum type="arabicParenR"/>
            </a:pPr>
            <a:endParaRPr lang="en-US" sz="2800" b="0" dirty="0">
              <a:latin typeface="+mn-lt"/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sz="2800" b="0" dirty="0" smtClean="0">
                <a:latin typeface="+mn-lt"/>
              </a:rPr>
              <a:t>Now </a:t>
            </a:r>
            <a:r>
              <a:rPr lang="en-US" sz="2800" b="0" dirty="0" smtClean="0">
                <a:latin typeface="+mn-lt"/>
              </a:rPr>
              <a:t>this </a:t>
            </a:r>
            <a:r>
              <a:rPr lang="en-US" sz="2800" dirty="0" smtClean="0">
                <a:latin typeface="+mn-lt"/>
              </a:rPr>
              <a:t>locus is transferred to the smartphone </a:t>
            </a:r>
            <a:r>
              <a:rPr lang="en-US" sz="2800" b="0" dirty="0" smtClean="0">
                <a:latin typeface="+mn-lt"/>
              </a:rPr>
              <a:t>via Bluetooth where it is displayed and digitally stored for further applications.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dirty="0" smtClean="0">
              <a:latin typeface="+mn-lt"/>
            </a:endParaRPr>
          </a:p>
          <a:p>
            <a:endParaRPr lang="en-US" sz="28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748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841" y="919230"/>
            <a:ext cx="10515600" cy="95698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Executional Details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19074" y="1876211"/>
            <a:ext cx="5936066" cy="49817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 dirty="0" smtClean="0">
                <a:latin typeface="+mn-lt"/>
              </a:rPr>
              <a:t>Layout Diagram</a:t>
            </a:r>
          </a:p>
          <a:p>
            <a:endParaRPr lang="en-US" sz="2800" b="0" dirty="0" smtClean="0">
              <a:latin typeface="+mn-lt"/>
            </a:endParaRPr>
          </a:p>
          <a:p>
            <a:r>
              <a:rPr lang="en-US" sz="2800" b="0" dirty="0" smtClean="0">
                <a:latin typeface="+mn-lt"/>
              </a:rPr>
              <a:t>Major Parts Include: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dirty="0" err="1" smtClean="0">
                <a:latin typeface="+mn-lt"/>
              </a:rPr>
              <a:t>InvenSense’s</a:t>
            </a:r>
            <a:r>
              <a:rPr lang="en-US" sz="2800" b="0" dirty="0" smtClean="0">
                <a:latin typeface="+mn-lt"/>
              </a:rPr>
              <a:t> MPU-9250 as IMU </a:t>
            </a:r>
            <a:r>
              <a:rPr lang="en-US" sz="2800" b="0" dirty="0" smtClean="0">
                <a:latin typeface="+mn-lt"/>
              </a:rPr>
              <a:t>sensor</a:t>
            </a:r>
          </a:p>
          <a:p>
            <a:endParaRPr lang="en-US" sz="2800" b="0" dirty="0" smtClean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dirty="0" smtClean="0">
                <a:latin typeface="+mn-lt"/>
              </a:rPr>
              <a:t>TI TM4C123G as microcontroller unit(contains ARM cortex M4</a:t>
            </a:r>
            <a:r>
              <a:rPr lang="en-US" sz="2800" b="0" dirty="0" smtClean="0">
                <a:latin typeface="+mn-lt"/>
              </a:rPr>
              <a:t>)</a:t>
            </a:r>
          </a:p>
          <a:p>
            <a:endParaRPr lang="en-US" sz="2800" b="0" dirty="0" smtClean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dirty="0" smtClean="0">
                <a:latin typeface="+mn-lt"/>
              </a:rPr>
              <a:t>Any compatible Bluetooth module</a:t>
            </a:r>
            <a:r>
              <a:rPr lang="en-US" sz="2800" b="0" dirty="0" smtClean="0">
                <a:latin typeface="+mn-lt"/>
              </a:rPr>
              <a:t>.</a:t>
            </a:r>
          </a:p>
          <a:p>
            <a:r>
              <a:rPr lang="en-US" sz="2800" b="0" dirty="0" smtClean="0">
                <a:latin typeface="+mn-lt"/>
              </a:rPr>
              <a:t>  </a:t>
            </a:r>
            <a:endParaRPr lang="en-US" sz="2800" b="0" dirty="0">
              <a:latin typeface="+mn-lt"/>
            </a:endParaRPr>
          </a:p>
        </p:txBody>
      </p:sp>
      <p:pic>
        <p:nvPicPr>
          <p:cNvPr id="5" name="Picture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155140" y="1876212"/>
            <a:ext cx="4584301" cy="4981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027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841" y="919230"/>
            <a:ext cx="10515600" cy="95698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Executional Details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3813" y="3492066"/>
            <a:ext cx="11696701" cy="4984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+mn-lt"/>
              </a:rPr>
              <a:t>Algorithm</a:t>
            </a:r>
          </a:p>
          <a:p>
            <a:r>
              <a:rPr lang="en-US" sz="2800" dirty="0" smtClean="0">
                <a:latin typeface="+mn-lt"/>
              </a:rPr>
              <a:t>Flowchart</a:t>
            </a:r>
            <a:endParaRPr lang="en-US" sz="280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9073" y="6286499"/>
            <a:ext cx="9410702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870490" y="1978551"/>
            <a:ext cx="8868951" cy="47855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280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841" y="919230"/>
            <a:ext cx="10515600" cy="95698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Commercial </a:t>
            </a:r>
            <a:r>
              <a:rPr lang="en-US" dirty="0" smtClean="0"/>
              <a:t>Details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19073" y="2271788"/>
            <a:ext cx="11696701" cy="33237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 dirty="0" smtClean="0">
                <a:latin typeface="+mn-lt"/>
              </a:rPr>
              <a:t>For Single Unit: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dirty="0" smtClean="0">
                <a:latin typeface="+mn-lt"/>
              </a:rPr>
              <a:t>TMS4C123G: 5.95$ </a:t>
            </a:r>
            <a:endParaRPr lang="en-US" sz="2800" b="0" dirty="0" smtClean="0">
              <a:latin typeface="+mn-lt"/>
            </a:endParaRPr>
          </a:p>
          <a:p>
            <a:endParaRPr lang="en-US" sz="2800" b="0" dirty="0" smtClean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dirty="0" smtClean="0">
                <a:latin typeface="+mn-lt"/>
              </a:rPr>
              <a:t>MPU-9250:10.64</a:t>
            </a:r>
            <a:r>
              <a:rPr lang="en-US" sz="2800" b="0" dirty="0" smtClean="0">
                <a:latin typeface="+mn-lt"/>
              </a:rPr>
              <a:t>$</a:t>
            </a:r>
          </a:p>
          <a:p>
            <a:endParaRPr lang="en-US" sz="2800" b="0" dirty="0" smtClean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dirty="0" smtClean="0">
                <a:latin typeface="+mn-lt"/>
              </a:rPr>
              <a:t>Bluetooth + Battery module + Pressure sensors: 10$(approx</a:t>
            </a:r>
            <a:r>
              <a:rPr lang="en-US" sz="2800" b="0" dirty="0" smtClean="0">
                <a:latin typeface="+mn-lt"/>
              </a:rPr>
              <a:t>.)</a:t>
            </a:r>
          </a:p>
          <a:p>
            <a:endParaRPr lang="en-US" sz="2800" b="0" dirty="0">
              <a:latin typeface="+mn-lt"/>
            </a:endParaRPr>
          </a:p>
          <a:p>
            <a:r>
              <a:rPr lang="en-US" sz="2800" b="0" dirty="0" smtClean="0">
                <a:latin typeface="+mn-lt"/>
              </a:rPr>
              <a:t>For </a:t>
            </a:r>
            <a:r>
              <a:rPr lang="en-US" sz="2800" b="0" dirty="0" smtClean="0">
                <a:latin typeface="+mn-lt"/>
              </a:rPr>
              <a:t>large scale production the overall price may vary depending upon the number units and fabrication process.</a:t>
            </a:r>
          </a:p>
        </p:txBody>
      </p:sp>
    </p:spTree>
    <p:extLst>
      <p:ext uri="{BB962C8B-B14F-4D97-AF65-F5344CB8AC3E}">
        <p14:creationId xmlns:p14="http://schemas.microsoft.com/office/powerpoint/2010/main" val="345678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456</Words>
  <Application>Microsoft Office PowerPoint</Application>
  <PresentationFormat>Widescreen</PresentationFormat>
  <Paragraphs>92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SMART 3D PEN</vt:lpstr>
      <vt:lpstr>Brief Description of the Proposed Idea</vt:lpstr>
      <vt:lpstr>Brief Description of the Proposed Idea</vt:lpstr>
      <vt:lpstr>Market / Consumer Trends &amp; Gaps which this idea targets to fulfill</vt:lpstr>
      <vt:lpstr>Executional Details</vt:lpstr>
      <vt:lpstr>Executional Details</vt:lpstr>
      <vt:lpstr>Executional Details</vt:lpstr>
      <vt:lpstr>Executional Details</vt:lpstr>
      <vt:lpstr>Commercial Details</vt:lpstr>
      <vt:lpstr>Viability of the idea</vt:lpstr>
      <vt:lpstr>PowerPoint Presentation</vt:lpstr>
      <vt:lpstr>PowerPoint Presentation</vt:lpstr>
      <vt:lpstr>Viability of the idea</vt:lpstr>
      <vt:lpstr>Viability of the idea</vt:lpstr>
      <vt:lpstr>Challenges  &amp; Constraints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&lt;Project/Synopsis Title&gt;</dc:title>
  <dc:creator>Nipun Kaicker</dc:creator>
  <cp:lastModifiedBy>admin</cp:lastModifiedBy>
  <cp:revision>70</cp:revision>
  <dcterms:created xsi:type="dcterms:W3CDTF">2016-12-08T10:44:01Z</dcterms:created>
  <dcterms:modified xsi:type="dcterms:W3CDTF">2016-12-20T06:59:08Z</dcterms:modified>
</cp:coreProperties>
</file>